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err="1" smtClean="0"/>
              <a:t>ПанкреоФит</a:t>
            </a:r>
            <a:endParaRPr lang="ru-RU" sz="8800" b="1" dirty="0"/>
          </a:p>
        </p:txBody>
      </p:sp>
      <p:pic>
        <p:nvPicPr>
          <p:cNvPr id="4" name="Содержимое 3" descr="IMG-7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620" r="3937" b="11056"/>
          <a:stretch>
            <a:fillRect/>
          </a:stretch>
        </p:blipFill>
        <p:spPr>
          <a:xfrm>
            <a:off x="0" y="2060848"/>
            <a:ext cx="525595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249289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Состав: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активные вещества,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 err="1" smtClean="0"/>
              <a:t>панкреотин</a:t>
            </a:r>
            <a:r>
              <a:rPr lang="ru-RU" b="1" dirty="0" smtClean="0"/>
              <a:t> 192 мг </a:t>
            </a:r>
            <a:endParaRPr lang="ru-RU" dirty="0" smtClean="0"/>
          </a:p>
          <a:p>
            <a:r>
              <a:rPr lang="ru-RU" b="1" dirty="0" smtClean="0"/>
              <a:t>(амилаза – 4500 ЕД, </a:t>
            </a:r>
          </a:p>
          <a:p>
            <a:r>
              <a:rPr lang="ru-RU" b="1" dirty="0" smtClean="0"/>
              <a:t>липаза – 6000 ЕД,</a:t>
            </a:r>
            <a:endParaRPr lang="ru-RU" dirty="0" smtClean="0"/>
          </a:p>
          <a:p>
            <a:r>
              <a:rPr lang="ru-RU" b="1" dirty="0" smtClean="0"/>
              <a:t> протеаза – 300 ЕД) </a:t>
            </a:r>
            <a:endParaRPr lang="ru-RU" dirty="0" smtClean="0"/>
          </a:p>
          <a:p>
            <a:r>
              <a:rPr lang="ru-RU" b="1" dirty="0" smtClean="0"/>
              <a:t>Гемицеллюлоза – 50 мг;</a:t>
            </a:r>
            <a:endParaRPr lang="ru-RU" dirty="0" smtClean="0"/>
          </a:p>
          <a:p>
            <a:r>
              <a:rPr lang="ru-RU" b="1" dirty="0" smtClean="0"/>
              <a:t>Желчные компоненты – 25мг;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0" y="6084000"/>
            <a:ext cx="2120900" cy="5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6995120" cy="612215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ПанкреоФит</a:t>
            </a:r>
            <a:r>
              <a:rPr lang="ru-RU" dirty="0" smtClean="0"/>
              <a:t>— трехкомпонентный ферментный препарат. </a:t>
            </a:r>
          </a:p>
          <a:p>
            <a:r>
              <a:rPr lang="ru-RU" dirty="0" smtClean="0"/>
              <a:t>Он способствует улучшению процессов пищеварения, например, в случае погрешностей в питании. Входящие в его состав компоненты помогают перевариванию пищи. Кроме того, препарат способствует </a:t>
            </a:r>
            <a:r>
              <a:rPr lang="ru-RU" u="sng" dirty="0" smtClean="0"/>
              <a:t>отделению желчи, всасыванию витаминов А, Е, К и снижению газообразования в кишечнике благодаря расщеплению растительной клетчатки.</a:t>
            </a:r>
            <a:endParaRPr lang="ru-RU" u="sng" dirty="0"/>
          </a:p>
        </p:txBody>
      </p:sp>
      <p:pic>
        <p:nvPicPr>
          <p:cNvPr id="4" name="Рисунок 3" descr="IMG-7733.JPG"/>
          <p:cNvPicPr>
            <a:picLocks noChangeAspect="1"/>
          </p:cNvPicPr>
          <p:nvPr/>
        </p:nvPicPr>
        <p:blipFill>
          <a:blip r:embed="rId2" cstate="print"/>
          <a:srcRect t="9051" r="4376" b="10101"/>
          <a:stretch>
            <a:fillRect/>
          </a:stretch>
        </p:blipFill>
        <p:spPr>
          <a:xfrm>
            <a:off x="6228184" y="836712"/>
            <a:ext cx="254803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0" y="6084000"/>
            <a:ext cx="2120900" cy="5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99992" cy="6597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Прием препарата </a:t>
            </a:r>
            <a:r>
              <a:rPr lang="ru-RU" sz="2000" dirty="0" err="1" smtClean="0"/>
              <a:t>Панкреофита</a:t>
            </a:r>
            <a:r>
              <a:rPr lang="ru-RU" sz="2000" dirty="0" smtClean="0"/>
              <a:t> -как и многих других пищеварительных ферментных средств, показан </a:t>
            </a:r>
            <a:r>
              <a:rPr lang="ru-RU" sz="2000" b="1" dirty="0" smtClean="0"/>
              <a:t>при недостаточной внешнесекреторной функции поджелудочной железы</a:t>
            </a:r>
            <a:r>
              <a:rPr lang="ru-RU" sz="2000" dirty="0" smtClean="0"/>
              <a:t> в сочетании со снижением отделения желчи при хроническом панкреатите (вне периода обострения). Такая ситуация обычно сопровождается нарушением переваривания пищи, метеоризмом и склонностью к запорам, что может быть обусловлено рядом патологических состояний</a:t>
            </a:r>
            <a:r>
              <a:rPr lang="ru-RU" sz="2000" baseline="30000" dirty="0" smtClean="0"/>
              <a:t>1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image-2 (1).png"/>
          <p:cNvPicPr>
            <a:picLocks noChangeAspect="1"/>
          </p:cNvPicPr>
          <p:nvPr/>
        </p:nvPicPr>
        <p:blipFill>
          <a:blip r:embed="rId2" cstate="print"/>
          <a:srcRect l="2920" r="3640"/>
          <a:stretch>
            <a:fillRect/>
          </a:stretch>
        </p:blipFill>
        <p:spPr>
          <a:xfrm>
            <a:off x="4355976" y="476673"/>
            <a:ext cx="4608512" cy="2776738"/>
          </a:xfrm>
          <a:prstGeom prst="rect">
            <a:avLst/>
          </a:prstGeom>
        </p:spPr>
      </p:pic>
      <p:pic>
        <p:nvPicPr>
          <p:cNvPr id="5" name="Рисунок 4" descr="IMG-7733.JPG"/>
          <p:cNvPicPr>
            <a:picLocks noChangeAspect="1"/>
          </p:cNvPicPr>
          <p:nvPr/>
        </p:nvPicPr>
        <p:blipFill>
          <a:blip r:embed="rId3" cstate="print"/>
          <a:srcRect t="9051" r="4376" b="10101"/>
          <a:stretch>
            <a:fillRect/>
          </a:stretch>
        </p:blipFill>
        <p:spPr>
          <a:xfrm>
            <a:off x="5076056" y="3645024"/>
            <a:ext cx="356724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0" y="6084000"/>
            <a:ext cx="2120900" cy="5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_08-09_podver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187769" cy="6050111"/>
          </a:xfr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0" y="6084000"/>
            <a:ext cx="2120900" cy="5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ПанкреоФит</a:t>
            </a:r>
            <a:r>
              <a:rPr lang="ru-RU" dirty="0" smtClean="0"/>
              <a:t> применяют и в комбинированной терапии других заболеваний: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6995120" cy="46099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болезнях печени, вызванных воздействием алкоголя или токсичных веществ, циррозе;</a:t>
            </a:r>
          </a:p>
          <a:p>
            <a:r>
              <a:rPr lang="ru-RU" dirty="0" smtClean="0"/>
              <a:t>при нарушении регуляции процессов желчеобразования и желчеотделения при других хронических заболеваниях пищеварительного тракта;</a:t>
            </a:r>
          </a:p>
          <a:p>
            <a:r>
              <a:rPr lang="ru-RU" dirty="0" smtClean="0"/>
              <a:t>при потере желчных кислот, что может наблюдаться после удаления желчного пузыря</a:t>
            </a:r>
            <a:r>
              <a:rPr lang="ru-RU" baseline="30000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TSirroz.jpg"/>
          <p:cNvPicPr>
            <a:picLocks noChangeAspect="1"/>
          </p:cNvPicPr>
          <p:nvPr/>
        </p:nvPicPr>
        <p:blipFill>
          <a:blip r:embed="rId2" cstate="print"/>
          <a:srcRect l="20371" r="20371"/>
          <a:stretch>
            <a:fillRect/>
          </a:stretch>
        </p:blipFill>
        <p:spPr>
          <a:xfrm>
            <a:off x="6948264" y="1844824"/>
            <a:ext cx="1575646" cy="1515794"/>
          </a:xfrm>
          <a:prstGeom prst="rect">
            <a:avLst/>
          </a:prstGeom>
        </p:spPr>
      </p:pic>
      <p:pic>
        <p:nvPicPr>
          <p:cNvPr id="5" name="Рисунок 4" descr="88822_904318_14.jpg"/>
          <p:cNvPicPr>
            <a:picLocks noChangeAspect="1"/>
          </p:cNvPicPr>
          <p:nvPr/>
        </p:nvPicPr>
        <p:blipFill>
          <a:blip r:embed="rId3" cstate="print"/>
          <a:srcRect l="32675" r="34250" b="22416"/>
          <a:stretch>
            <a:fillRect/>
          </a:stretch>
        </p:blipFill>
        <p:spPr>
          <a:xfrm>
            <a:off x="7020272" y="3429000"/>
            <a:ext cx="1440160" cy="1253776"/>
          </a:xfrm>
          <a:prstGeom prst="rect">
            <a:avLst/>
          </a:prstGeom>
        </p:spPr>
      </p:pic>
      <p:pic>
        <p:nvPicPr>
          <p:cNvPr id="6" name="Рисунок 5" descr="holecistjektomija.jpg"/>
          <p:cNvPicPr>
            <a:picLocks noChangeAspect="1"/>
          </p:cNvPicPr>
          <p:nvPr/>
        </p:nvPicPr>
        <p:blipFill>
          <a:blip r:embed="rId4" cstate="print"/>
          <a:srcRect l="7354" r="12524"/>
          <a:stretch>
            <a:fillRect/>
          </a:stretch>
        </p:blipFill>
        <p:spPr>
          <a:xfrm>
            <a:off x="6876255" y="4869160"/>
            <a:ext cx="2063069" cy="175622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0" y="6084000"/>
            <a:ext cx="2120900" cy="5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ПанкреоФит</a:t>
            </a:r>
            <a:r>
              <a:rPr lang="ru-RU" dirty="0" smtClean="0"/>
              <a:t> назначается по 1-2 капсулы трижды в день. Для подготовки к диагностическим исследованиям брюшной полости средство назначают по 2 таблетки 2-3 раза в день, начиная прием за 2-3 дня до процедуры. Более высокие дозы препарата можно принимать только по предписанию врача.</a:t>
            </a:r>
            <a:endParaRPr lang="ru-RU" dirty="0"/>
          </a:p>
        </p:txBody>
      </p:sp>
      <p:pic>
        <p:nvPicPr>
          <p:cNvPr id="4" name="Рисунок 3" descr="blue_capsul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1813353" cy="1947225"/>
          </a:xfrm>
          <a:prstGeom prst="rect">
            <a:avLst/>
          </a:prstGeom>
        </p:spPr>
      </p:pic>
      <p:pic>
        <p:nvPicPr>
          <p:cNvPr id="5" name="Рисунок 4" descr="blue_capsul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1684937" cy="1809328"/>
          </a:xfrm>
          <a:prstGeom prst="rect">
            <a:avLst/>
          </a:prstGeom>
        </p:spPr>
      </p:pic>
      <p:pic>
        <p:nvPicPr>
          <p:cNvPr id="6" name="Рисунок 5" descr="blue_capsul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16632"/>
            <a:ext cx="1684937" cy="180932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860032" y="476672"/>
            <a:ext cx="35283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х</a:t>
            </a:r>
            <a:r>
              <a:rPr lang="ru-RU" sz="2000" b="1" dirty="0" smtClean="0"/>
              <a:t> 3 раза в день</a:t>
            </a:r>
          </a:p>
          <a:p>
            <a:pPr algn="ctr"/>
            <a:r>
              <a:rPr lang="ru-RU" sz="1200" b="1" dirty="0" smtClean="0"/>
              <a:t>(во время или через 30 мин после еды)</a:t>
            </a:r>
            <a:endParaRPr lang="ru-RU" sz="12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0" y="6084000"/>
            <a:ext cx="2120900" cy="5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Сколько дней принимать </a:t>
            </a:r>
            <a:r>
              <a:rPr lang="ru-RU" b="1" dirty="0" err="1" smtClean="0"/>
              <a:t>ПанкреоФит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4690864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dirty="0" smtClean="0"/>
              <a:t>Если процесс пищеварения нарушился по причине погрешностей в диете, обычно рекомендуется принимать средство всего несколько дней</a:t>
            </a:r>
            <a:r>
              <a:rPr lang="ru-RU" sz="3300" baseline="30000" dirty="0" smtClean="0"/>
              <a:t>1</a:t>
            </a:r>
            <a:r>
              <a:rPr lang="ru-RU" sz="3300" dirty="0" smtClean="0"/>
              <a:t>.</a:t>
            </a:r>
          </a:p>
          <a:p>
            <a:pPr>
              <a:buNone/>
            </a:pPr>
            <a:r>
              <a:rPr lang="ru-RU" sz="3300" dirty="0" smtClean="0"/>
              <a:t> Лечение может продолжаться несколько месяцев или лет при хроническом недостатке выработки ферментов и необходимости в постоянном их добавлении извне. Однако стоит отметить, что при постоянной потребности в применении ферментных препаратов при заболеваниях </a:t>
            </a:r>
            <a:r>
              <a:rPr lang="ru-RU" sz="3300" dirty="0" err="1" smtClean="0"/>
              <a:t>желудочно‑кишечного</a:t>
            </a:r>
            <a:r>
              <a:rPr lang="ru-RU" sz="3300" dirty="0" smtClean="0"/>
              <a:t> тракта необходимо проконсультироваться с врачом, который поможет подобрать оптимальную дозировку и схему применения препарата.</a:t>
            </a:r>
          </a:p>
          <a:p>
            <a:endParaRPr lang="ru-RU" dirty="0"/>
          </a:p>
        </p:txBody>
      </p:sp>
      <p:pic>
        <p:nvPicPr>
          <p:cNvPr id="4" name="Рисунок 3" descr="i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9338" y="1008112"/>
            <a:ext cx="2639605" cy="53012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120900" cy="5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306</TotalTime>
  <Words>194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ПанкреоФит</vt:lpstr>
      <vt:lpstr>Слайд 2</vt:lpstr>
      <vt:lpstr>Слайд 3</vt:lpstr>
      <vt:lpstr>Слайд 4</vt:lpstr>
      <vt:lpstr>ПанкреоФит применяют и в комбинированной терапии других заболеваний:</vt:lpstr>
      <vt:lpstr>       -</vt:lpstr>
      <vt:lpstr>Сколько дней принимать ПанкреоФит?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ПанкреоФит</dc:title>
  <dc:creator>Сергей Олегович</dc:creator>
  <cp:lastModifiedBy>Сергей Олегович</cp:lastModifiedBy>
  <cp:revision>18</cp:revision>
  <dcterms:created xsi:type="dcterms:W3CDTF">2024-04-09T18:16:48Z</dcterms:created>
  <dcterms:modified xsi:type="dcterms:W3CDTF">2024-04-13T17:58:32Z</dcterms:modified>
</cp:coreProperties>
</file>